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1" r:id="rId4"/>
    <p:sldId id="266" r:id="rId5"/>
    <p:sldId id="270" r:id="rId6"/>
    <p:sldId id="269" r:id="rId7"/>
    <p:sldId id="265" r:id="rId8"/>
    <p:sldId id="264" r:id="rId9"/>
    <p:sldId id="268" r:id="rId10"/>
    <p:sldId id="272" r:id="rId11"/>
    <p:sldId id="273" r:id="rId12"/>
    <p:sldId id="267" r:id="rId13"/>
    <p:sldId id="274" r:id="rId14"/>
    <p:sldId id="259" r:id="rId15"/>
    <p:sldId id="260" r:id="rId16"/>
    <p:sldId id="261" r:id="rId17"/>
    <p:sldId id="26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E5AB7-3C2D-4E5D-B225-F50F6073E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4125" y="1862356"/>
            <a:ext cx="8233768" cy="2785145"/>
          </a:xfrm>
        </p:spPr>
        <p:txBody>
          <a:bodyPr/>
          <a:lstStyle/>
          <a:p>
            <a:r>
              <a:rPr lang="uk-UA" sz="4800" dirty="0"/>
              <a:t>Розроблення індивідуальної програми розвитку.</a:t>
            </a:r>
            <a:br>
              <a:rPr lang="uk-UA" sz="4800" dirty="0"/>
            </a:br>
            <a:r>
              <a:rPr lang="uk-UA" sz="4800" dirty="0"/>
              <a:t>Роль асистента вчителя</a:t>
            </a:r>
            <a:r>
              <a:rPr lang="en-US" sz="4800" dirty="0"/>
              <a:t>/</a:t>
            </a:r>
            <a:r>
              <a:rPr lang="uk-UA" sz="4800" dirty="0"/>
              <a:t>вихователя  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18214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7"/>
            <a:ext cx="9570418" cy="6048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 навчальний план –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що визначає послідовність, форму і темп засвоєння освітніх компонентів освітньої програми.</a:t>
            </a:r>
          </a:p>
          <a:p>
            <a:pPr marL="0" indent="0">
              <a:buNone/>
            </a:pP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навчальна програма – </a:t>
            </a:r>
            <a:r>
              <a:rPr lang="uk-UA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що визначає зміст навчання.</a:t>
            </a:r>
          </a:p>
          <a:p>
            <a:pPr marL="0" indent="0">
              <a:buNone/>
            </a:pPr>
            <a:endParaRPr lang="uk-UA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 у виборі цілей:</a:t>
            </a:r>
          </a:p>
          <a:p>
            <a:pPr marL="514350" indent="-514350">
              <a:buAutoNum type="arabicPeriod"/>
            </a:pP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Безпека</a:t>
            </a:r>
          </a:p>
          <a:p>
            <a:pPr marL="514350" indent="-514350">
              <a:buAutoNum type="arabicPeriod"/>
            </a:pP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 розвиток</a:t>
            </a:r>
          </a:p>
          <a:p>
            <a:pPr marL="514350" indent="-514350">
              <a:buAutoNum type="arabicPeriod"/>
            </a:pP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 навички</a:t>
            </a:r>
          </a:p>
          <a:p>
            <a:pPr marL="514350" indent="-514350">
              <a:buAutoNum type="arabicPeriod"/>
            </a:pP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Поведінка</a:t>
            </a:r>
          </a:p>
          <a:p>
            <a:pPr marL="514350" indent="-514350">
              <a:buAutoNum type="arabicPeriod"/>
            </a:pP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самостійності</a:t>
            </a:r>
          </a:p>
          <a:p>
            <a:pPr marL="514350" indent="-514350">
              <a:buAutoNum type="arabicPeriod"/>
            </a:pP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Навчальні навички</a:t>
            </a:r>
          </a:p>
          <a:p>
            <a:pPr marL="0" indent="0">
              <a:buNone/>
            </a:pP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046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7"/>
            <a:ext cx="9570418" cy="6048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Індивідуальна навчальна програма</a:t>
            </a:r>
          </a:p>
          <a:p>
            <a:pPr marL="0" indent="0">
              <a:buNone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Довгострокова ціль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три місяці): для пізнавального,     мовленнєвого, соціального розвитку:</a:t>
            </a:r>
          </a:p>
          <a:p>
            <a:pPr marL="0" indent="0">
              <a:buNone/>
            </a:pP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 опанує навички суспільної поведінки у класі. Коли чує звернення до себе від дорослого, у найближчі 3-5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піднімає голову. Виконує те, про що просять у 9-ти випадках з 10-ти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026E508-1414-47B8-9B1A-C199AC3AD2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820" y="3429000"/>
            <a:ext cx="8230749" cy="3057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97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07DE8792-78E7-42C5-A587-3C8DD7DC5E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3411" r="1120"/>
          <a:stretch/>
        </p:blipFill>
        <p:spPr>
          <a:xfrm>
            <a:off x="266334" y="916497"/>
            <a:ext cx="10535567" cy="5025006"/>
          </a:xfrm>
        </p:spPr>
      </p:pic>
    </p:spTree>
    <p:extLst>
      <p:ext uri="{BB962C8B-B14F-4D97-AF65-F5344CB8AC3E}">
        <p14:creationId xmlns:p14="http://schemas.microsoft.com/office/powerpoint/2010/main" val="1514892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53E54AE-ECC9-41B4-ADE2-D41C08D85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054" y="726071"/>
            <a:ext cx="8676391" cy="48442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Оцінювання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академічних навчальних досягнень (компетенцій) учнів з ООП здійснюється згідно з критеріями оцінювання навчальних досягнень учнів </a:t>
            </a:r>
            <a:r>
              <a:rPr lang="uk-UA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загальноосвітньою програмою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 за адаптованою чи модифікованою навчальною програмою, з урахуванням обсягу вивченого матеріалу. Тобто, учні оцінюються відповідно до критеріїв загальноосвітніх навчальних програм, з урахуванням критеріїв, що встановлені у їхніх власних індивідуальних навчальних програмах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170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8"/>
            <a:ext cx="9045163" cy="55702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 вчителя </a:t>
            </a:r>
            <a:r>
              <a:rPr lang="en-US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вихователя: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 за дитиною з метою вивчення її індивідуальних особливостей, схильностей, інтересів та потреб;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в організації освітнього процесу дитини з ООП;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розробленні ІПР;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 освітнього середовища; навчальних матеріалів відповідно до потенційних можливостей та з урахуванням індивідуальних особливостей розвитку дитини з ООП;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Оцінка спільно з вчителем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вихователем рівня досягнення цілей, передбачених ІПР;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 інформації для учасників засідання Команди супроводу за результатами спостереження за дитиною щодо її індивідуальних особливостей, інтересів і потреб;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інформації батькам, педагогічним працівникам щодо особливостей розвитку дитини з ООП.</a:t>
            </a:r>
          </a:p>
          <a:p>
            <a:pPr>
              <a:buFont typeface="Wingdings" panose="05000000000000000000" pitchFamily="2" charset="2"/>
              <a:buChar char="§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3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8"/>
            <a:ext cx="9045163" cy="557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Асистент вчителя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вихователя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забезпечує соціально-педагогічний супровід дитини; допомагає учителю в організації навчально-корекційного і виховного процесу, адаптує навчальні матеріали, допомагає дитині у виконанні навчальних завдань, відповідає за ведення індивідуальної документації на дитину, консультує батьків.</a:t>
            </a:r>
          </a:p>
          <a:p>
            <a:pPr>
              <a:buFont typeface="Wingdings" panose="05000000000000000000" pitchFamily="2" charset="2"/>
              <a:buChar char="§"/>
            </a:pP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728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8"/>
            <a:ext cx="9045163" cy="557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завдання асистента вчителя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вихователя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допомога в забезпеченні особистісно зорієнтованого, індивідуального підходу в освітньому процесі, зокрема створенні індивідуальної програми розвитку для дитини з особливими освітніми потребами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608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8"/>
            <a:ext cx="9045163" cy="5570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Документація асистента вчителя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ІПР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Посадова інструкція асистента вчителя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вихователя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Річний план асистента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Графік роботи асистента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Щоденний план роботи асистента вчителя (Журнал обліку роботи асистента)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Щоденник спостереження </a:t>
            </a:r>
            <a:r>
              <a:rPr lang="uk-UA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 психофізичним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 дитини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Портфоліо </a:t>
            </a:r>
          </a:p>
          <a:p>
            <a:pPr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3844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7"/>
            <a:ext cx="9570418" cy="58974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 мета ІПР: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конкретних навчальних стратегій і підходів до навчання дитини з особливими освітніми потребами</a:t>
            </a: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Розробляється на один рік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Двічі на рік (тричі) переглядається з метою її коригування. Зокрема, коли у дитини виникають труднощі у засвоєнні визначеного змісту навчального матеріалу, чи навпаки виникає необхідність перейти до наступного рівня складності виконання завдань.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супроводу складає ІПР дитини з ООП 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впродовж 2-х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тижнів з моменту початку освітнього процесу. ІПР погоджується та затверджується керівником закладу освіти.</a:t>
            </a:r>
          </a:p>
          <a:p>
            <a:pPr marL="0" indent="0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589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7"/>
            <a:ext cx="9570418" cy="604846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Питання які слід розглянути на першій зустрічі членів команди: </a:t>
            </a:r>
          </a:p>
          <a:p>
            <a:pPr marL="0" indent="0">
              <a:buNone/>
            </a:pPr>
            <a:endParaRPr lang="uk-UA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яких сферах розвитку необхідно надати допомогу?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 часу на тиждень триватимуть заняття з фахівцями або додаткові заняття?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зміни в розкладі мають відбутися?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яких заходах, крім навчальних, дитина братиме участь?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 потрібен дитині супровід для пересування школою?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 адаптації середовища, технічного забезпечення необхідно здійснити?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Якою є поведінка дитини, яких змін вона потребує для покращення процесу навчання?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удосконалення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розвитку яких навичок необхідно розпочати?</a:t>
            </a:r>
          </a:p>
          <a:p>
            <a:pPr marL="0" indent="0">
              <a:buNone/>
            </a:pPr>
            <a:endParaRPr lang="uk-UA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 пам'ятати, що визначати цілі та планувати навчання необхідно одночасно в усіх сферах розвитку.</a:t>
            </a:r>
          </a:p>
          <a:p>
            <a:pPr marL="0" indent="0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15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>
            <a:extLst>
              <a:ext uri="{FF2B5EF4-FFF2-40B4-BE49-F238E27FC236}">
                <a16:creationId xmlns:a16="http://schemas.microsoft.com/office/drawing/2014/main" id="{F11284B2-7C43-46DC-B3A8-D269FB0DF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735" r="1051"/>
          <a:stretch/>
        </p:blipFill>
        <p:spPr>
          <a:xfrm>
            <a:off x="195252" y="727789"/>
            <a:ext cx="10771253" cy="5159828"/>
          </a:xfrm>
        </p:spPr>
      </p:pic>
    </p:spTree>
    <p:extLst>
      <p:ext uri="{BB962C8B-B14F-4D97-AF65-F5344CB8AC3E}">
        <p14:creationId xmlns:p14="http://schemas.microsoft.com/office/powerpoint/2010/main" val="586101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6793287-7E7F-4427-BA50-536404EB2F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024" y="699797"/>
            <a:ext cx="10830962" cy="5094513"/>
          </a:xfrm>
        </p:spPr>
      </p:pic>
    </p:spTree>
    <p:extLst>
      <p:ext uri="{BB962C8B-B14F-4D97-AF65-F5344CB8AC3E}">
        <p14:creationId xmlns:p14="http://schemas.microsoft.com/office/powerpoint/2010/main" val="3668353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A2FED3E-92A7-4ED0-A6A4-DF53C16037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1" r="618"/>
          <a:stretch/>
        </p:blipFill>
        <p:spPr>
          <a:xfrm>
            <a:off x="1023457" y="157432"/>
            <a:ext cx="8951053" cy="6543136"/>
          </a:xfrm>
        </p:spPr>
      </p:pic>
    </p:spTree>
    <p:extLst>
      <p:ext uri="{BB962C8B-B14F-4D97-AF65-F5344CB8AC3E}">
        <p14:creationId xmlns:p14="http://schemas.microsoft.com/office/powerpoint/2010/main" val="69817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7"/>
            <a:ext cx="9570418" cy="58974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Модифікації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змінюють зміст або понятійну складність навчального завдання. Тобто змінюють зміст навчання: дитина вивчає не те, що вивчають усі діти в класі. Використовуються при роботі з учнями, які мають значні когнітивні порушення.</a:t>
            </a: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Інколи, учні можуть потребувати модифікованих програм тільки з окремих дисциплін</a:t>
            </a:r>
          </a:p>
          <a:p>
            <a:pPr marL="0" indent="0">
              <a:buNone/>
            </a:pPr>
            <a:endParaRPr lang="uk-UA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 –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змінює характер подання навчального матеріалу, але не змінює зміст або концептуальну складність навчального завдання. Це зміна умов виконання завдання.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2889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F798C1E-6DCA-4D84-B227-49DAECD8B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705" y="511728"/>
            <a:ext cx="9045163" cy="6006518"/>
          </a:xfrm>
        </p:spPr>
        <p:txBody>
          <a:bodyPr>
            <a:normAutofit fontScale="55000" lnSpcReduction="20000"/>
          </a:bodyPr>
          <a:lstStyle/>
          <a:p>
            <a:pPr marL="0" indent="0" fontAlgn="t">
              <a:buNone/>
            </a:pPr>
            <a:r>
              <a:rPr lang="uk-UA" sz="6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Адаптація навчальних завдань</a:t>
            </a: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часу на виконання;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активне залучення методу «імпровізації» (для вчителя та асистента вчителя «за місцем» проявів гнучкості) з метою підтримки інтересу;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демонстрація зразка, виконання завдання спільно, тощо;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можливості розпочати виконання завдання із спостереженням за однокласниками;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 індивідуальних карток;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додаткове пояснення асистента вчителя;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завдань з опорою на зразок (за участі асистента вчителя);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роботи на основі тем, що становлять інтерес дитини (машини, тварини,..);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повторення тих завдань, що вимагають узагальнення та послідовного синтезу (багаторазове читання одного і того ж матеріалу);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завдань спрямованих на виправлення помилок, аналогічно своїм на письмі;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 завдань на розвиток навичок самоконтролю;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додаткової можливості зробити перерву у роботі (при виникненні необхідності);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ненав'язливе надання можливості вступати в діалог з однокласниками та дорослими;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uk-UA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акцентування на здібностях дитини у присутності інших дітей…….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840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7113E1CF-0FF5-436D-9BBD-31B52906A4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531"/>
          <a:stretch/>
        </p:blipFill>
        <p:spPr>
          <a:xfrm>
            <a:off x="363892" y="699795"/>
            <a:ext cx="10990315" cy="5169159"/>
          </a:xfrm>
        </p:spPr>
      </p:pic>
    </p:spTree>
    <p:extLst>
      <p:ext uri="{BB962C8B-B14F-4D97-AF65-F5344CB8AC3E}">
        <p14:creationId xmlns:p14="http://schemas.microsoft.com/office/powerpoint/2010/main" val="332438045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789</Words>
  <Application>Microsoft Office PowerPoint</Application>
  <PresentationFormat>Широкоэкранный</PresentationFormat>
  <Paragraphs>70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Times New Roman</vt:lpstr>
      <vt:lpstr>Trebuchet MS</vt:lpstr>
      <vt:lpstr>Wingdings</vt:lpstr>
      <vt:lpstr>Wingdings 3</vt:lpstr>
      <vt:lpstr>Аспект</vt:lpstr>
      <vt:lpstr>Розроблення індивідуальної програми розвитку. Роль асистента вчителя/вихователя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Розроблення індивідуальної програми розвитку.</dc:title>
  <dc:creator>Matthew Strechen</dc:creator>
  <cp:lastModifiedBy>Matthew Strechen</cp:lastModifiedBy>
  <cp:revision>24</cp:revision>
  <dcterms:created xsi:type="dcterms:W3CDTF">2018-10-10T19:37:05Z</dcterms:created>
  <dcterms:modified xsi:type="dcterms:W3CDTF">2018-10-11T07:25:07Z</dcterms:modified>
</cp:coreProperties>
</file>